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9" r:id="rId2"/>
    <p:sldId id="327" r:id="rId3"/>
    <p:sldId id="337" r:id="rId4"/>
    <p:sldId id="334" r:id="rId5"/>
    <p:sldId id="329" r:id="rId6"/>
    <p:sldId id="330" r:id="rId7"/>
    <p:sldId id="331" r:id="rId8"/>
    <p:sldId id="332" r:id="rId9"/>
    <p:sldId id="335" r:id="rId10"/>
    <p:sldId id="336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2" r:id="rId25"/>
    <p:sldId id="351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4" r:id="rId34"/>
    <p:sldId id="367" r:id="rId35"/>
    <p:sldId id="368" r:id="rId36"/>
    <p:sldId id="361" r:id="rId37"/>
    <p:sldId id="362" r:id="rId38"/>
    <p:sldId id="366" r:id="rId39"/>
    <p:sldId id="370" r:id="rId40"/>
    <p:sldId id="371" r:id="rId41"/>
    <p:sldId id="372" r:id="rId42"/>
    <p:sldId id="373" r:id="rId43"/>
    <p:sldId id="374" r:id="rId44"/>
    <p:sldId id="375" r:id="rId45"/>
    <p:sldId id="377" r:id="rId46"/>
    <p:sldId id="376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D1E7"/>
    <a:srgbClr val="8FAFD5"/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3977" autoAdjust="0"/>
  </p:normalViewPr>
  <p:slideViewPr>
    <p:cSldViewPr>
      <p:cViewPr varScale="1">
        <p:scale>
          <a:sx n="91" d="100"/>
          <a:sy n="91" d="100"/>
        </p:scale>
        <p:origin x="-160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D83FDC75-7F73-4A4A-A77C-09AADF00E0EA}" type="datetimeFigureOut">
              <a:rPr lang="en-US" altLang="zh-TW" smtClean="0"/>
              <a:pPr/>
              <a:t>9/9/2018</a:t>
            </a:fld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9226BF-1F13-42D3-80DC-373E7ADD1EB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0238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48AEF76B-3757-4A0B-AF93-28494465C1DD}" type="datetimeFigureOut">
              <a:rPr lang="zh-TW" altLang="en-US"/>
              <a:pPr/>
              <a:t>2018/9/9</a:t>
            </a:fld>
            <a:endParaRPr 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5693FD4-8F83-4EF7-AC3F-0DC0388986B0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4342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zh-TW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zh-TW" smtClean="0"/>
              <a:pPr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78433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80106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8395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36631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59769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Extreme Gradient Boosting</a:t>
            </a: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6864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6110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534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6683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Extreme Gradient Boosting</a:t>
            </a: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25019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19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257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85386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0439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18003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06883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43758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0082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00100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08553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045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42327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29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3435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28044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58768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64360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35157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55047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49283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16196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31912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47155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80507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39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16603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97359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72217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0046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49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25625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182195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860843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97610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55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7108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2020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1970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7838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  <a:pPr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6636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zh-TW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zh-TW"/>
              <a:t>按一下以編輯母片標題樣式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zh-TW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zh-TW" altLang="en-US" smtClean="0"/>
              <a:t>按一下以編輯母片副標題樣式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zh-TW" sz="2000" baseline="0"/>
            </a:lvl1pPr>
          </a:lstStyle>
          <a:p>
            <a:r>
              <a:rPr kumimoji="0" lang="zh-TW"/>
              <a:t>公司標誌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僅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zh-TW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zh-TW"/>
              <a:t>按一下以編輯母片標題樣式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zh-TW" sz="1800"/>
            </a:lvl1pPr>
          </a:lstStyle>
          <a:p>
            <a:r>
              <a:rPr kumimoji="0" lang="zh-TW"/>
              <a:t>公司標誌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zh-TW"/>
            </a:lvl1pPr>
          </a:lstStyle>
          <a:p>
            <a:r>
              <a:rPr kumimoji="0" lang="zh-TW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zh-TW" sz="3200">
                <a:latin typeface="+mn-lt"/>
              </a:defRPr>
            </a:lvl1pPr>
            <a:lvl2pPr eaLnBrk="1" latinLnBrk="0" hangingPunct="1">
              <a:defRPr kumimoji="0" lang="zh-TW" sz="2800">
                <a:latin typeface="+mn-lt"/>
              </a:defRPr>
            </a:lvl2pPr>
            <a:lvl3pPr eaLnBrk="1" latinLnBrk="0" hangingPunct="1">
              <a:defRPr kumimoji="0" lang="zh-TW" sz="2400">
                <a:latin typeface="+mn-lt"/>
              </a:defRPr>
            </a:lvl3pPr>
            <a:lvl4pPr eaLnBrk="1" latinLnBrk="0" hangingPunct="1">
              <a:defRPr kumimoji="0" lang="zh-TW" sz="2400">
                <a:latin typeface="+mn-lt"/>
              </a:defRPr>
            </a:lvl4pPr>
            <a:lvl5pPr eaLnBrk="1" latinLnBrk="0" hangingPunct="1">
              <a:defRPr kumimoji="0" lang="zh-TW" sz="2400">
                <a:latin typeface="+mn-lt"/>
              </a:defRPr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二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TW" sz="2800"/>
            </a:lvl1pPr>
            <a:lvl2pPr eaLnBrk="1" latinLnBrk="0" hangingPunct="1">
              <a:defRPr kumimoji="0" lang="zh-TW" sz="2400"/>
            </a:lvl2pPr>
            <a:lvl3pPr eaLnBrk="1" latinLnBrk="0" hangingPunct="1">
              <a:defRPr kumimoji="0" lang="zh-TW" sz="2000"/>
            </a:lvl3pPr>
            <a:lvl4pPr eaLnBrk="1" latinLnBrk="0" hangingPunct="1">
              <a:defRPr kumimoji="0" lang="zh-TW" sz="1800"/>
            </a:lvl4pPr>
            <a:lvl5pPr eaLnBrk="1" latinLnBrk="0" hangingPunct="1">
              <a:defRPr kumimoji="0" lang="zh-TW" sz="1800"/>
            </a:lvl5pPr>
            <a:lvl6pPr eaLnBrk="1" latinLnBrk="0" hangingPunct="1">
              <a:defRPr kumimoji="0" lang="zh-TW" sz="1800"/>
            </a:lvl6pPr>
            <a:lvl7pPr eaLnBrk="1" latinLnBrk="0" hangingPunct="1">
              <a:defRPr kumimoji="0" lang="zh-TW" sz="1800"/>
            </a:lvl7pPr>
            <a:lvl8pPr eaLnBrk="1" latinLnBrk="0" hangingPunct="1">
              <a:defRPr kumimoji="0" lang="zh-TW" sz="1800"/>
            </a:lvl8pPr>
            <a:lvl9pPr eaLnBrk="1" latinLnBrk="0" hangingPunct="1">
              <a:defRPr kumimoji="0" lang="zh-TW"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TW" sz="2800"/>
            </a:lvl1pPr>
            <a:lvl2pPr eaLnBrk="1" latinLnBrk="0" hangingPunct="1">
              <a:defRPr kumimoji="0" lang="zh-TW" sz="2400"/>
            </a:lvl2pPr>
            <a:lvl3pPr eaLnBrk="1" latinLnBrk="0" hangingPunct="1">
              <a:defRPr kumimoji="0" lang="zh-TW" sz="2000"/>
            </a:lvl3pPr>
            <a:lvl4pPr eaLnBrk="1" latinLnBrk="0" hangingPunct="1">
              <a:defRPr kumimoji="0" lang="zh-TW" sz="1800"/>
            </a:lvl4pPr>
            <a:lvl5pPr eaLnBrk="1" latinLnBrk="0" hangingPunct="1">
              <a:defRPr kumimoji="0" lang="zh-TW" sz="1800"/>
            </a:lvl5pPr>
            <a:lvl6pPr eaLnBrk="1" latinLnBrk="0" hangingPunct="1">
              <a:defRPr kumimoji="0" lang="zh-TW" sz="1800"/>
            </a:lvl6pPr>
            <a:lvl7pPr eaLnBrk="1" latinLnBrk="0" hangingPunct="1">
              <a:defRPr kumimoji="0" lang="zh-TW" sz="1800"/>
            </a:lvl7pPr>
            <a:lvl8pPr eaLnBrk="1" latinLnBrk="0" hangingPunct="1">
              <a:defRPr kumimoji="0" lang="zh-TW" sz="1800"/>
            </a:lvl8pPr>
            <a:lvl9pPr eaLnBrk="1" latinLnBrk="0" hangingPunct="1">
              <a:defRPr kumimoji="0" lang="zh-TW"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zh-TW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TW" sz="2400" b="1"/>
            </a:lvl1pPr>
            <a:lvl2pPr marL="457200" indent="0" eaLnBrk="1" latinLnBrk="0" hangingPunct="1">
              <a:buNone/>
              <a:defRPr kumimoji="0" lang="zh-TW" sz="2000" b="1"/>
            </a:lvl2pPr>
            <a:lvl3pPr marL="914400" indent="0" eaLnBrk="1" latinLnBrk="0" hangingPunct="1">
              <a:buNone/>
              <a:defRPr kumimoji="0" lang="zh-TW" sz="1800" b="1"/>
            </a:lvl3pPr>
            <a:lvl4pPr marL="1371600" indent="0" eaLnBrk="1" latinLnBrk="0" hangingPunct="1">
              <a:buNone/>
              <a:defRPr kumimoji="0" lang="zh-TW" sz="1600" b="1"/>
            </a:lvl4pPr>
            <a:lvl5pPr marL="1828800" indent="0" eaLnBrk="1" latinLnBrk="0" hangingPunct="1">
              <a:buNone/>
              <a:defRPr kumimoji="0" lang="zh-TW" sz="1600" b="1"/>
            </a:lvl5pPr>
            <a:lvl6pPr marL="2286000" indent="0" eaLnBrk="1" latinLnBrk="0" hangingPunct="1">
              <a:buNone/>
              <a:defRPr kumimoji="0" lang="zh-TW" sz="1600" b="1"/>
            </a:lvl6pPr>
            <a:lvl7pPr marL="2743200" indent="0" eaLnBrk="1" latinLnBrk="0" hangingPunct="1">
              <a:buNone/>
              <a:defRPr kumimoji="0" lang="zh-TW" sz="1600" b="1"/>
            </a:lvl7pPr>
            <a:lvl8pPr marL="3200400" indent="0" eaLnBrk="1" latinLnBrk="0" hangingPunct="1">
              <a:buNone/>
              <a:defRPr kumimoji="0" lang="zh-TW" sz="1600" b="1"/>
            </a:lvl8pPr>
            <a:lvl9pPr marL="3657600" indent="0" eaLnBrk="1" latinLnBrk="0" hangingPunct="1">
              <a:buNone/>
              <a:defRPr kumimoji="0" lang="zh-TW" sz="1600" b="1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zh-TW" sz="2400"/>
            </a:lvl1pPr>
            <a:lvl2pPr eaLnBrk="1" latinLnBrk="0" hangingPunct="1">
              <a:defRPr kumimoji="0" lang="zh-TW" sz="2000"/>
            </a:lvl2pPr>
            <a:lvl3pPr eaLnBrk="1" latinLnBrk="0" hangingPunct="1">
              <a:defRPr kumimoji="0" lang="zh-TW" sz="1800"/>
            </a:lvl3pPr>
            <a:lvl4pPr eaLnBrk="1" latinLnBrk="0" hangingPunct="1">
              <a:defRPr kumimoji="0" lang="zh-TW" sz="1600"/>
            </a:lvl4pPr>
            <a:lvl5pPr eaLnBrk="1" latinLnBrk="0" hangingPunct="1">
              <a:defRPr kumimoji="0" lang="zh-TW" sz="1600"/>
            </a:lvl5pPr>
            <a:lvl6pPr eaLnBrk="1" latinLnBrk="0" hangingPunct="1">
              <a:defRPr kumimoji="0" lang="zh-TW" sz="1600"/>
            </a:lvl6pPr>
            <a:lvl7pPr eaLnBrk="1" latinLnBrk="0" hangingPunct="1">
              <a:defRPr kumimoji="0" lang="zh-TW" sz="1600"/>
            </a:lvl7pPr>
            <a:lvl8pPr eaLnBrk="1" latinLnBrk="0" hangingPunct="1">
              <a:defRPr kumimoji="0" lang="zh-TW" sz="1600"/>
            </a:lvl8pPr>
            <a:lvl9pPr eaLnBrk="1" latinLnBrk="0" hangingPunct="1">
              <a:defRPr kumimoji="0" lang="zh-TW"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TW" sz="2400" b="1"/>
            </a:lvl1pPr>
            <a:lvl2pPr marL="457200" indent="0" eaLnBrk="1" latinLnBrk="0" hangingPunct="1">
              <a:buNone/>
              <a:defRPr kumimoji="0" lang="zh-TW" sz="2000" b="1"/>
            </a:lvl2pPr>
            <a:lvl3pPr marL="914400" indent="0" eaLnBrk="1" latinLnBrk="0" hangingPunct="1">
              <a:buNone/>
              <a:defRPr kumimoji="0" lang="zh-TW" sz="1800" b="1"/>
            </a:lvl3pPr>
            <a:lvl4pPr marL="1371600" indent="0" eaLnBrk="1" latinLnBrk="0" hangingPunct="1">
              <a:buNone/>
              <a:defRPr kumimoji="0" lang="zh-TW" sz="1600" b="1"/>
            </a:lvl4pPr>
            <a:lvl5pPr marL="1828800" indent="0" eaLnBrk="1" latinLnBrk="0" hangingPunct="1">
              <a:buNone/>
              <a:defRPr kumimoji="0" lang="zh-TW" sz="1600" b="1"/>
            </a:lvl5pPr>
            <a:lvl6pPr marL="2286000" indent="0" eaLnBrk="1" latinLnBrk="0" hangingPunct="1">
              <a:buNone/>
              <a:defRPr kumimoji="0" lang="zh-TW" sz="1600" b="1"/>
            </a:lvl6pPr>
            <a:lvl7pPr marL="2743200" indent="0" eaLnBrk="1" latinLnBrk="0" hangingPunct="1">
              <a:buNone/>
              <a:defRPr kumimoji="0" lang="zh-TW" sz="1600" b="1"/>
            </a:lvl7pPr>
            <a:lvl8pPr marL="3200400" indent="0" eaLnBrk="1" latinLnBrk="0" hangingPunct="1">
              <a:buNone/>
              <a:defRPr kumimoji="0" lang="zh-TW" sz="1600" b="1"/>
            </a:lvl8pPr>
            <a:lvl9pPr marL="3657600" indent="0" eaLnBrk="1" latinLnBrk="0" hangingPunct="1">
              <a:buNone/>
              <a:defRPr kumimoji="0" lang="zh-TW" sz="1600" b="1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zh-TW" sz="2400"/>
            </a:lvl1pPr>
            <a:lvl2pPr eaLnBrk="1" latinLnBrk="0" hangingPunct="1">
              <a:defRPr kumimoji="0" lang="zh-TW" sz="2000"/>
            </a:lvl2pPr>
            <a:lvl3pPr eaLnBrk="1" latinLnBrk="0" hangingPunct="1">
              <a:defRPr kumimoji="0" lang="zh-TW" sz="1800"/>
            </a:lvl3pPr>
            <a:lvl4pPr eaLnBrk="1" latinLnBrk="0" hangingPunct="1">
              <a:defRPr kumimoji="0" lang="zh-TW" sz="1600"/>
            </a:lvl4pPr>
            <a:lvl5pPr eaLnBrk="1" latinLnBrk="0" hangingPunct="1">
              <a:defRPr kumimoji="0" lang="zh-TW" sz="1600"/>
            </a:lvl5pPr>
            <a:lvl6pPr eaLnBrk="1" latinLnBrk="0" hangingPunct="1">
              <a:defRPr kumimoji="0" lang="zh-TW" sz="1600"/>
            </a:lvl6pPr>
            <a:lvl7pPr eaLnBrk="1" latinLnBrk="0" hangingPunct="1">
              <a:defRPr kumimoji="0" lang="zh-TW" sz="1600"/>
            </a:lvl7pPr>
            <a:lvl8pPr eaLnBrk="1" latinLnBrk="0" hangingPunct="1">
              <a:defRPr kumimoji="0" lang="zh-TW" sz="1600"/>
            </a:lvl8pPr>
            <a:lvl9pPr eaLnBrk="1" latinLnBrk="0" hangingPunct="1">
              <a:defRPr kumimoji="0" lang="zh-TW"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zh-TW" sz="2000" b="1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zh-TW" sz="3200"/>
            </a:lvl1pPr>
            <a:lvl2pPr eaLnBrk="1" latinLnBrk="0" hangingPunct="1">
              <a:defRPr kumimoji="0" lang="zh-TW" sz="2800"/>
            </a:lvl2pPr>
            <a:lvl3pPr eaLnBrk="1" latinLnBrk="0" hangingPunct="1">
              <a:defRPr kumimoji="0" lang="zh-TW" sz="2400"/>
            </a:lvl3pPr>
            <a:lvl4pPr eaLnBrk="1" latinLnBrk="0" hangingPunct="1">
              <a:defRPr kumimoji="0" lang="zh-TW" sz="2000"/>
            </a:lvl4pPr>
            <a:lvl5pPr eaLnBrk="1" latinLnBrk="0" hangingPunct="1">
              <a:defRPr kumimoji="0" lang="zh-TW" sz="2000"/>
            </a:lvl5pPr>
            <a:lvl6pPr eaLnBrk="1" latinLnBrk="0" hangingPunct="1">
              <a:defRPr kumimoji="0" lang="zh-TW" sz="2000"/>
            </a:lvl6pPr>
            <a:lvl7pPr eaLnBrk="1" latinLnBrk="0" hangingPunct="1">
              <a:defRPr kumimoji="0" lang="zh-TW" sz="2000"/>
            </a:lvl7pPr>
            <a:lvl8pPr eaLnBrk="1" latinLnBrk="0" hangingPunct="1">
              <a:defRPr kumimoji="0" lang="zh-TW" sz="2000"/>
            </a:lvl8pPr>
            <a:lvl9pPr eaLnBrk="1" latinLnBrk="0" hangingPunct="1">
              <a:defRPr kumimoji="0" lang="zh-TW"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zh-TW" sz="1400"/>
            </a:lvl1pPr>
            <a:lvl2pPr marL="457200" indent="0" eaLnBrk="1" latinLnBrk="0" hangingPunct="1">
              <a:buNone/>
              <a:defRPr kumimoji="0" lang="zh-TW" sz="1200"/>
            </a:lvl2pPr>
            <a:lvl3pPr marL="914400" indent="0" eaLnBrk="1" latinLnBrk="0" hangingPunct="1">
              <a:buNone/>
              <a:defRPr kumimoji="0" lang="zh-TW" sz="1000"/>
            </a:lvl3pPr>
            <a:lvl4pPr marL="1371600" indent="0" eaLnBrk="1" latinLnBrk="0" hangingPunct="1">
              <a:buNone/>
              <a:defRPr kumimoji="0" lang="zh-TW" sz="900"/>
            </a:lvl4pPr>
            <a:lvl5pPr marL="1828800" indent="0" eaLnBrk="1" latinLnBrk="0" hangingPunct="1">
              <a:buNone/>
              <a:defRPr kumimoji="0" lang="zh-TW" sz="900"/>
            </a:lvl5pPr>
            <a:lvl6pPr marL="2286000" indent="0" eaLnBrk="1" latinLnBrk="0" hangingPunct="1">
              <a:buNone/>
              <a:defRPr kumimoji="0" lang="zh-TW" sz="900"/>
            </a:lvl6pPr>
            <a:lvl7pPr marL="2743200" indent="0" eaLnBrk="1" latinLnBrk="0" hangingPunct="1">
              <a:buNone/>
              <a:defRPr kumimoji="0" lang="zh-TW" sz="900"/>
            </a:lvl7pPr>
            <a:lvl8pPr marL="3200400" indent="0" eaLnBrk="1" latinLnBrk="0" hangingPunct="1">
              <a:buNone/>
              <a:defRPr kumimoji="0" lang="zh-TW" sz="900"/>
            </a:lvl8pPr>
            <a:lvl9pPr marL="3657600" indent="0" eaLnBrk="1" latinLnBrk="0" hangingPunct="1">
              <a:buNone/>
              <a:defRPr kumimoji="0" lang="zh-TW"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zh-TW" sz="2000" b="1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zh-TW" sz="3200"/>
            </a:lvl1pPr>
            <a:lvl2pPr marL="457200" indent="0" eaLnBrk="1" latinLnBrk="0" hangingPunct="1">
              <a:buNone/>
              <a:defRPr kumimoji="0" lang="zh-TW" sz="2800"/>
            </a:lvl2pPr>
            <a:lvl3pPr marL="914400" indent="0" eaLnBrk="1" latinLnBrk="0" hangingPunct="1">
              <a:buNone/>
              <a:defRPr kumimoji="0" lang="zh-TW" sz="2400"/>
            </a:lvl3pPr>
            <a:lvl4pPr marL="1371600" indent="0" eaLnBrk="1" latinLnBrk="0" hangingPunct="1">
              <a:buNone/>
              <a:defRPr kumimoji="0" lang="zh-TW" sz="2000"/>
            </a:lvl4pPr>
            <a:lvl5pPr marL="1828800" indent="0" eaLnBrk="1" latinLnBrk="0" hangingPunct="1">
              <a:buNone/>
              <a:defRPr kumimoji="0" lang="zh-TW" sz="2000"/>
            </a:lvl5pPr>
            <a:lvl6pPr marL="2286000" indent="0" eaLnBrk="1" latinLnBrk="0" hangingPunct="1">
              <a:buNone/>
              <a:defRPr kumimoji="0" lang="zh-TW" sz="2000"/>
            </a:lvl6pPr>
            <a:lvl7pPr marL="2743200" indent="0" eaLnBrk="1" latinLnBrk="0" hangingPunct="1">
              <a:buNone/>
              <a:defRPr kumimoji="0" lang="zh-TW" sz="2000"/>
            </a:lvl7pPr>
            <a:lvl8pPr marL="3200400" indent="0" eaLnBrk="1" latinLnBrk="0" hangingPunct="1">
              <a:buNone/>
              <a:defRPr kumimoji="0" lang="zh-TW" sz="2000"/>
            </a:lvl8pPr>
            <a:lvl9pPr marL="3657600" indent="0" eaLnBrk="1" latinLnBrk="0" hangingPunct="1">
              <a:buNone/>
              <a:defRPr kumimoji="0" lang="zh-TW" sz="2000"/>
            </a:lvl9pPr>
          </a:lstStyle>
          <a:p>
            <a:pPr eaLnBrk="1" latinLnBrk="0" hangingPunct="1"/>
            <a:r>
              <a:rPr lang="zh-TW" altLang="en-US" smtClean="0"/>
              <a:t>按一下圖示以新增圖片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zh-TW" sz="1400"/>
            </a:lvl1pPr>
            <a:lvl2pPr marL="457200" indent="0" eaLnBrk="1" latinLnBrk="0" hangingPunct="1">
              <a:buNone/>
              <a:defRPr kumimoji="0" lang="zh-TW" sz="1200"/>
            </a:lvl2pPr>
            <a:lvl3pPr marL="914400" indent="0" eaLnBrk="1" latinLnBrk="0" hangingPunct="1">
              <a:buNone/>
              <a:defRPr kumimoji="0" lang="zh-TW" sz="1000"/>
            </a:lvl3pPr>
            <a:lvl4pPr marL="1371600" indent="0" eaLnBrk="1" latinLnBrk="0" hangingPunct="1">
              <a:buNone/>
              <a:defRPr kumimoji="0" lang="zh-TW" sz="900"/>
            </a:lvl4pPr>
            <a:lvl5pPr marL="1828800" indent="0" eaLnBrk="1" latinLnBrk="0" hangingPunct="1">
              <a:buNone/>
              <a:defRPr kumimoji="0" lang="zh-TW" sz="900"/>
            </a:lvl5pPr>
            <a:lvl6pPr marL="2286000" indent="0" eaLnBrk="1" latinLnBrk="0" hangingPunct="1">
              <a:buNone/>
              <a:defRPr kumimoji="0" lang="zh-TW" sz="900"/>
            </a:lvl6pPr>
            <a:lvl7pPr marL="2743200" indent="0" eaLnBrk="1" latinLnBrk="0" hangingPunct="1">
              <a:buNone/>
              <a:defRPr kumimoji="0" lang="zh-TW" sz="900"/>
            </a:lvl7pPr>
            <a:lvl8pPr marL="3200400" indent="0" eaLnBrk="1" latinLnBrk="0" hangingPunct="1">
              <a:buNone/>
              <a:defRPr kumimoji="0" lang="zh-TW" sz="900"/>
            </a:lvl8pPr>
            <a:lvl9pPr marL="3657600" indent="0" eaLnBrk="1" latinLnBrk="0" hangingPunct="1">
              <a:buNone/>
              <a:defRPr kumimoji="0" lang="zh-TW"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TW" altLang="en-US" smtClean="0"/>
              <a:t>按一下以編輯母片標題樣式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zh-TW" altLang="en-US"/>
              <a:pPr/>
              <a:t>2018/9/9</a:t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/>
              <a:pPr/>
              <a:t>‹#›</a:t>
            </a:fld>
            <a:endParaRPr kumimoji="0" 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kumimoji="0" lang="zh-TW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TW"/>
      </a:defPPr>
      <a:lvl1pPr marL="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7904" y="234888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資料探勘於實際</a:t>
            </a:r>
            <a:r>
              <a:rPr lang="zh-TW" altLang="en-US" sz="44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數據之</a:t>
            </a:r>
            <a:r>
              <a:rPr lang="zh-TW" altLang="en-US" sz="4400" dirty="0" smtClean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應用實作</a:t>
            </a:r>
            <a:endParaRPr lang="en-US" altLang="zh-TW" sz="4400" dirty="0" smtClean="0">
              <a:solidFill>
                <a:schemeClr val="bg2">
                  <a:lumMod val="1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5496" y="5414963"/>
            <a:ext cx="25186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製</a:t>
            </a:r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</a:t>
            </a:r>
            <a:r>
              <a:rPr lang="zh-CN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  <a:r>
              <a:rPr lang="en-US" altLang="zh-CN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楊翔斌</a:t>
            </a:r>
            <a:endParaRPr lang="zh-CN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投影片編號版面配置區 5"/>
          <p:cNvSpPr txBox="1">
            <a:spLocks/>
          </p:cNvSpPr>
          <p:nvPr/>
        </p:nvSpPr>
        <p:spPr>
          <a:xfrm>
            <a:off x="6894513" y="641262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</a:t>
            </a:fld>
            <a:endParaRPr lang="en-US" altLang="zh-CN" sz="1400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10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59697" y="909925"/>
            <a:ext cx="633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準確率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=76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48" t="79634" r="65116" b="7552"/>
          <a:stretch/>
        </p:blipFill>
        <p:spPr>
          <a:xfrm>
            <a:off x="677948" y="1340768"/>
            <a:ext cx="8256180" cy="172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11359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11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第二部分：資料內容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552" y="54396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挑選適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參數以建立預測總價的模型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47293" r="50102" b="11107"/>
          <a:stretch/>
        </p:blipFill>
        <p:spPr>
          <a:xfrm>
            <a:off x="0" y="1094591"/>
            <a:ext cx="9072729" cy="4254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70905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12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44624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方法簡述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83568" y="1397949"/>
            <a:ext cx="2232248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30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數據預分類</a:t>
            </a:r>
            <a:endParaRPr lang="zh-TW" sz="3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65177" y="1213602"/>
            <a:ext cx="2592128" cy="756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數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據分為訓練集和測試集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rot="16200000">
            <a:off x="3167529" y="1412255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799692" y="3771330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49765" y="4202980"/>
            <a:ext cx="2088449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訓練集建立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預測模型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86078" y="4202980"/>
            <a:ext cx="2592128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以測試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集帶入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模型測試準確性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44208" y="4059353"/>
            <a:ext cx="2592128" cy="1169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取得一模型，將參數輸入獲得預測值做參考</a:t>
            </a:r>
            <a:endParaRPr lang="zh-TW" sz="2500" kern="100" dirty="0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左大括弧 3"/>
          <p:cNvSpPr/>
          <p:nvPr/>
        </p:nvSpPr>
        <p:spPr>
          <a:xfrm>
            <a:off x="662133" y="1982557"/>
            <a:ext cx="237459" cy="1754326"/>
          </a:xfrm>
          <a:prstGeom prst="leftBrace">
            <a:avLst>
              <a:gd name="adj1" fmla="val 94982"/>
              <a:gd name="adj2" fmla="val 50000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3588" y="1982557"/>
            <a:ext cx="2268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依照交易標的先分類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土地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車位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土地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建物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土地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建物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車位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建物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512704" y="1397949"/>
            <a:ext cx="2232248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30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數據預處理</a:t>
            </a:r>
            <a:endParaRPr lang="zh-TW" sz="3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2" name="左大括弧 21"/>
          <p:cNvSpPr/>
          <p:nvPr/>
        </p:nvSpPr>
        <p:spPr>
          <a:xfrm>
            <a:off x="3331954" y="1982557"/>
            <a:ext cx="201455" cy="877565"/>
          </a:xfrm>
          <a:prstGeom prst="leftBrace">
            <a:avLst>
              <a:gd name="adj1" fmla="val 94982"/>
              <a:gd name="adj2" fmla="val 50000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533409" y="1982557"/>
            <a:ext cx="2268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處理遺漏值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處理離群值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選擇適當變數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rot="16200000">
            <a:off x="6047849" y="1412255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/>
          <p:cNvCxnSpPr>
            <a:stCxn id="13" idx="2"/>
          </p:cNvCxnSpPr>
          <p:nvPr/>
        </p:nvCxnSpPr>
        <p:spPr>
          <a:xfrm>
            <a:off x="7661241" y="1970316"/>
            <a:ext cx="0" cy="1781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1799692" y="3752200"/>
            <a:ext cx="5861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16200000">
            <a:off x="3095521" y="4464573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16200000">
            <a:off x="6191865" y="4464573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39390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13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44624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覺</a:t>
            </a:r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652" t="4000" r="12099" b="13324"/>
          <a:stretch/>
        </p:blipFill>
        <p:spPr>
          <a:xfrm>
            <a:off x="-42431" y="908720"/>
            <a:ext cx="9186431" cy="489654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611560" y="580526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本圖表說明不同地區其不同交易價格的分布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4895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14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90090"/>
              </p:ext>
            </p:extLst>
          </p:nvPr>
        </p:nvGraphicFramePr>
        <p:xfrm>
          <a:off x="1043608" y="1397000"/>
          <a:ext cx="65763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/>
                <a:gridCol w="2007998"/>
                <a:gridCol w="219213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預測項目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均方根誤差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Lasso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回歸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土地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15,553,052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xgboost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土地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3,427,291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zh-TW" altLang="en-US" sz="180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支援向量機法</a:t>
                      </a:r>
                      <a:r>
                        <a:rPr kumimoji="0"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(SVM)</a:t>
                      </a:r>
                      <a:endParaRPr kumimoji="0" lang="zh-TW" alt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土地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7,985,620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851199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15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第三部分：資料內容</a:t>
            </a:r>
            <a:r>
              <a:rPr lang="en-US" altLang="zh-TW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717" t="10063" r="1887" b="17820"/>
          <a:stretch/>
        </p:blipFill>
        <p:spPr>
          <a:xfrm>
            <a:off x="611560" y="908720"/>
            <a:ext cx="6631434" cy="28803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277575" y="3275692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訓練集圖檔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20286" t="9880" b="51444"/>
          <a:stretch/>
        </p:blipFill>
        <p:spPr>
          <a:xfrm>
            <a:off x="625424" y="4249791"/>
            <a:ext cx="6754888" cy="184350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277575" y="5641459"/>
            <a:ext cx="165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集圖檔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6756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16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86920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CNN(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卷積神經網路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Networks)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訓練模型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做不同種類鳥之辨識。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2088232" cy="19684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35980"/>
            <a:ext cx="2088001" cy="1968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0" y="1726282"/>
            <a:ext cx="2088000" cy="19684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0" y="4135980"/>
            <a:ext cx="2088000" cy="196841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772814"/>
            <a:ext cx="2088000" cy="19684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8" y="4135980"/>
            <a:ext cx="2088000" cy="1968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8554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17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44624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方法簡述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765" y="1129884"/>
            <a:ext cx="3174164" cy="756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移除不適當圖，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分為訓練集和測試集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799692" y="3501008"/>
            <a:ext cx="0" cy="629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1560" y="4222986"/>
            <a:ext cx="2430230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以測試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集帶入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模型測試準確性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77802" y="4079360"/>
            <a:ext cx="2592128" cy="1169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取得一模型，將參數輸入獲得預測之類別做參考</a:t>
            </a:r>
            <a:endParaRPr lang="zh-TW" sz="2500" kern="100" dirty="0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1799692" y="3501008"/>
            <a:ext cx="6516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16200000">
            <a:off x="4176271" y="1377087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16200000">
            <a:off x="3359796" y="4492746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4407908" y="1196752"/>
            <a:ext cx="2232248" cy="7009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25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Keras</a:t>
            </a:r>
            <a:r>
              <a:rPr lang="zh-TW" altLang="en-US" sz="2500" kern="100" dirty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endParaRPr lang="en-US" altLang="zh-TW" sz="2500" kern="100" dirty="0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TW" sz="2500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CNN</a:t>
            </a: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" name="左大括弧 30"/>
          <p:cNvSpPr/>
          <p:nvPr/>
        </p:nvSpPr>
        <p:spPr>
          <a:xfrm>
            <a:off x="3995936" y="2089898"/>
            <a:ext cx="201455" cy="877565"/>
          </a:xfrm>
          <a:prstGeom prst="leftBrace">
            <a:avLst>
              <a:gd name="adj1" fmla="val 94982"/>
              <a:gd name="adj2" fmla="val 50000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139952" y="20670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擷取各圖的特徵做為變數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建立適當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選擇適當參數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激發函數、優化器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33" name="直線接點 32"/>
          <p:cNvCxnSpPr/>
          <p:nvPr/>
        </p:nvCxnSpPr>
        <p:spPr>
          <a:xfrm flipH="1">
            <a:off x="6732240" y="1556791"/>
            <a:ext cx="1584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8316416" y="1556791"/>
            <a:ext cx="0" cy="1944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030644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18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358070"/>
            <a:ext cx="7120372" cy="486894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8532440" y="1421544"/>
            <a:ext cx="0" cy="1584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829263" y="722275"/>
            <a:ext cx="219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訓練越多次準確率越高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針對訓練集圖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7961313" y="2996952"/>
            <a:ext cx="571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187625" y="9084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78047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19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8532440" y="1421545"/>
            <a:ext cx="0" cy="2079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228184" y="722275"/>
            <a:ext cx="279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用其他優化器，在運行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次後得到之結果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22" y="1421544"/>
            <a:ext cx="7257486" cy="4893305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7928688" y="3501008"/>
            <a:ext cx="571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187624" y="9628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8856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</a:t>
            </a:fld>
            <a:endParaRPr lang="en-US" altLang="zh-CN" sz="140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33400" y="1916832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第一部分：資料探勘應用在類別變數預測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以鋼板缺陷類型為例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第二部分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：資料探勘應用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在連續變數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預測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以台北市房屋價格為例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第三部分：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做圖片類別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辨識別辨識 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第四部分：利用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LSTM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做時間序列相關預測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第五部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分：資料視覺化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1 1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第六部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：應用文字探勘於文章分類</a:t>
            </a:r>
            <a:r>
              <a:rPr lang="en-US" altLang="zh-TW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 </a:t>
            </a:r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1 1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5229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20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8532440" y="1421545"/>
            <a:ext cx="0" cy="2079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228184" y="722275"/>
            <a:ext cx="279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用其他優化器，在運行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次後得到之結果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22" y="1421544"/>
            <a:ext cx="7257486" cy="4893305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7928688" y="3501008"/>
            <a:ext cx="571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187624" y="9628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11842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21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3568" y="2017281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將測試的圖片以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去判讀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對角線為正確預測的部分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正確率：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37%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60570" t="71300" r="26438" b="13990"/>
          <a:stretch/>
        </p:blipFill>
        <p:spPr>
          <a:xfrm>
            <a:off x="2555776" y="2131115"/>
            <a:ext cx="4635546" cy="29523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220627">
            <a:off x="3386841" y="3653062"/>
            <a:ext cx="3902926" cy="410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5335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22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60570" t="71300" r="26438" b="13990"/>
          <a:stretch/>
        </p:blipFill>
        <p:spPr>
          <a:xfrm>
            <a:off x="2555776" y="2131115"/>
            <a:ext cx="4635546" cy="29523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5400000">
            <a:off x="3733336" y="3401829"/>
            <a:ext cx="2952327" cy="410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83568" y="2017281"/>
            <a:ext cx="1872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亦可以從其他預測錯誤的案例來推知，當模型預測為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時，較不容易辨別實際為哪一類型。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032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23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8532440" y="1421545"/>
            <a:ext cx="0" cy="2079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228184" y="722275"/>
            <a:ext cx="279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用其他優化器，在運行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次後得到之結果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082" y="1443173"/>
            <a:ext cx="6907309" cy="4835116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7928688" y="3501008"/>
            <a:ext cx="571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187624" y="9628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92241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24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第三部分：資料內容</a:t>
            </a:r>
            <a:r>
              <a:rPr lang="en-US" altLang="zh-TW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819472"/>
            <a:ext cx="5805429" cy="5705872"/>
          </a:xfrm>
          <a:prstGeom prst="rect">
            <a:avLst/>
          </a:prstGeom>
        </p:spPr>
      </p:pic>
      <p:sp>
        <p:nvSpPr>
          <p:cNvPr id="14" name="文字方塊 6"/>
          <p:cNvSpPr txBox="1"/>
          <p:nvPr/>
        </p:nvSpPr>
        <p:spPr>
          <a:xfrm>
            <a:off x="6670907" y="1094591"/>
            <a:ext cx="207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目標：學習圖片中特徵預測該手的年齡。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6479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25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827584" y="1916832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1/2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469/469 [==============================] - 56076s 120s/step - loss: 0.4437 -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41.8415 -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2.7369 -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119.4757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00001: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improved from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inf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to 2.73690, saving model to bone_age_weights.best.hdf5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2/2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469/469 [==============================] - 26490s 56s/step - loss: 0.2009 -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28.1547 -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0.1959 -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27.7873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1321045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運算過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：運算兩周期，共約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小時。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3211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26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556792"/>
            <a:ext cx="5081158" cy="47635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51720" y="1187460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預測值對實際值作圖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9694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853244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27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1360"/>
          <a:stretch/>
        </p:blipFill>
        <p:spPr>
          <a:xfrm>
            <a:off x="1619672" y="692696"/>
            <a:ext cx="6408712" cy="6182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79945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0680"/>
          <a:stretch/>
        </p:blipFill>
        <p:spPr>
          <a:xfrm>
            <a:off x="1619672" y="693337"/>
            <a:ext cx="6322099" cy="6184718"/>
          </a:xfrm>
          <a:prstGeom prst="rect">
            <a:avLst/>
          </a:prstGeom>
        </p:spPr>
      </p:pic>
      <p:sp>
        <p:nvSpPr>
          <p:cNvPr id="5" name="投影片編號版面配置區 5"/>
          <p:cNvSpPr txBox="1">
            <a:spLocks/>
          </p:cNvSpPr>
          <p:nvPr/>
        </p:nvSpPr>
        <p:spPr>
          <a:xfrm>
            <a:off x="853244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TW" sz="1400" dirty="0" smtClean="0"/>
              <a:t>28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7584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29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683568" y="1412776"/>
            <a:ext cx="84969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dirty="0"/>
              <a:t>Epoch 1/3</a:t>
            </a:r>
          </a:p>
          <a:p>
            <a:r>
              <a:rPr lang="en-GB" altLang="zh-TW" dirty="0"/>
              <a:t>469/469 [==============================] - 52020s 111s/step - loss: 0.3958 - </a:t>
            </a:r>
            <a:r>
              <a:rPr lang="en-GB" altLang="zh-TW" dirty="0" err="1"/>
              <a:t>mae_months</a:t>
            </a:r>
            <a:r>
              <a:rPr lang="en-GB" altLang="zh-TW" dirty="0"/>
              <a:t>: 38.7718 - </a:t>
            </a:r>
            <a:r>
              <a:rPr lang="en-GB" altLang="zh-TW" dirty="0" err="1"/>
              <a:t>val_loss</a:t>
            </a:r>
            <a:r>
              <a:rPr lang="en-GB" altLang="zh-TW" dirty="0"/>
              <a:t>: 0.8370 - </a:t>
            </a:r>
            <a:r>
              <a:rPr lang="en-GB" altLang="zh-TW" dirty="0" err="1"/>
              <a:t>val_mae_months</a:t>
            </a:r>
            <a:r>
              <a:rPr lang="en-GB" altLang="zh-TW" dirty="0"/>
              <a:t>: 64.4920</a:t>
            </a:r>
          </a:p>
          <a:p>
            <a:endParaRPr lang="en-GB" altLang="zh-TW" dirty="0"/>
          </a:p>
          <a:p>
            <a:r>
              <a:rPr lang="en-GB" altLang="zh-TW" dirty="0"/>
              <a:t>Epoch 00001: </a:t>
            </a:r>
            <a:r>
              <a:rPr lang="en-GB" altLang="zh-TW" dirty="0" err="1"/>
              <a:t>val_loss</a:t>
            </a:r>
            <a:r>
              <a:rPr lang="en-GB" altLang="zh-TW" dirty="0"/>
              <a:t> improved from </a:t>
            </a:r>
            <a:r>
              <a:rPr lang="en-GB" altLang="zh-TW" dirty="0" err="1"/>
              <a:t>inf</a:t>
            </a:r>
            <a:r>
              <a:rPr lang="en-GB" altLang="zh-TW" dirty="0"/>
              <a:t> to 0.83697, saving model to bone_age_weights.best.hdf5</a:t>
            </a:r>
          </a:p>
          <a:p>
            <a:r>
              <a:rPr lang="en-GB" altLang="zh-TW" dirty="0"/>
              <a:t>Epoch 2/3</a:t>
            </a:r>
          </a:p>
          <a:p>
            <a:r>
              <a:rPr lang="en-GB" altLang="zh-TW" dirty="0"/>
              <a:t>469/469 [==============================] - </a:t>
            </a:r>
            <a:r>
              <a:rPr lang="en-US" altLang="zh-TW" dirty="0" smtClean="0"/>
              <a:t>55</a:t>
            </a:r>
            <a:r>
              <a:rPr lang="en-GB" altLang="zh-TW" dirty="0" smtClean="0"/>
              <a:t>172s </a:t>
            </a:r>
            <a:r>
              <a:rPr lang="en-GB" altLang="zh-TW" dirty="0"/>
              <a:t>98s/step - loss: 0.1963 - </a:t>
            </a:r>
            <a:r>
              <a:rPr lang="en-GB" altLang="zh-TW" dirty="0" err="1"/>
              <a:t>mae_months</a:t>
            </a:r>
            <a:r>
              <a:rPr lang="en-GB" altLang="zh-TW" dirty="0"/>
              <a:t>: </a:t>
            </a:r>
            <a:r>
              <a:rPr lang="en-GB" altLang="zh-TW" dirty="0">
                <a:solidFill>
                  <a:srgbClr val="FF0000"/>
                </a:solidFill>
              </a:rPr>
              <a:t>27.8057</a:t>
            </a:r>
            <a:r>
              <a:rPr lang="en-GB" altLang="zh-TW" dirty="0"/>
              <a:t> - </a:t>
            </a:r>
            <a:r>
              <a:rPr lang="en-GB" altLang="zh-TW" dirty="0" err="1"/>
              <a:t>val_loss</a:t>
            </a:r>
            <a:r>
              <a:rPr lang="en-GB" altLang="zh-TW" dirty="0"/>
              <a:t>: 0.2818 - </a:t>
            </a:r>
            <a:r>
              <a:rPr lang="en-GB" altLang="zh-TW" dirty="0" err="1"/>
              <a:t>val_mae_months</a:t>
            </a:r>
            <a:r>
              <a:rPr lang="en-GB" altLang="zh-TW" dirty="0"/>
              <a:t>: </a:t>
            </a:r>
            <a:r>
              <a:rPr lang="en-GB" altLang="zh-TW" dirty="0">
                <a:solidFill>
                  <a:srgbClr val="FF0000"/>
                </a:solidFill>
              </a:rPr>
              <a:t>34.6985</a:t>
            </a:r>
          </a:p>
          <a:p>
            <a:endParaRPr lang="en-GB" altLang="zh-TW" dirty="0"/>
          </a:p>
          <a:p>
            <a:r>
              <a:rPr lang="en-GB" altLang="zh-TW" dirty="0"/>
              <a:t>Epoch 00002: </a:t>
            </a:r>
            <a:r>
              <a:rPr lang="en-GB" altLang="zh-TW" dirty="0" err="1"/>
              <a:t>val_loss</a:t>
            </a:r>
            <a:r>
              <a:rPr lang="en-GB" altLang="zh-TW" dirty="0"/>
              <a:t> improved from 0.83697 to 0.28182, saving model to bone_age_weights.best.hdf5</a:t>
            </a:r>
          </a:p>
          <a:p>
            <a:r>
              <a:rPr lang="en-GB" altLang="zh-TW" dirty="0"/>
              <a:t>Epoch 3/3</a:t>
            </a:r>
          </a:p>
          <a:p>
            <a:r>
              <a:rPr lang="en-GB" altLang="zh-TW" dirty="0"/>
              <a:t>469/469 [==============================] - 52356s 112s/step - loss: 0.1473 - </a:t>
            </a:r>
            <a:r>
              <a:rPr lang="en-GB" altLang="zh-TW" dirty="0" err="1"/>
              <a:t>mae_months</a:t>
            </a:r>
            <a:r>
              <a:rPr lang="en-GB" altLang="zh-TW" dirty="0"/>
              <a:t>: </a:t>
            </a:r>
            <a:r>
              <a:rPr lang="en-GB" altLang="zh-TW" dirty="0">
                <a:solidFill>
                  <a:srgbClr val="FF0000"/>
                </a:solidFill>
              </a:rPr>
              <a:t>24.1946</a:t>
            </a:r>
            <a:r>
              <a:rPr lang="en-GB" altLang="zh-TW" dirty="0"/>
              <a:t> - </a:t>
            </a:r>
            <a:r>
              <a:rPr lang="en-GB" altLang="zh-TW" dirty="0" err="1"/>
              <a:t>val_loss</a:t>
            </a:r>
            <a:r>
              <a:rPr lang="en-GB" altLang="zh-TW" dirty="0"/>
              <a:t>: 0.3845 - </a:t>
            </a:r>
            <a:r>
              <a:rPr lang="en-GB" altLang="zh-TW" dirty="0" err="1"/>
              <a:t>val_mae_months</a:t>
            </a:r>
            <a:r>
              <a:rPr lang="en-GB" altLang="zh-TW" dirty="0"/>
              <a:t>: </a:t>
            </a:r>
            <a:r>
              <a:rPr lang="en-GB" altLang="zh-TW" dirty="0" smtClean="0">
                <a:solidFill>
                  <a:srgbClr val="FF0000"/>
                </a:solidFill>
              </a:rPr>
              <a:t>42.2493</a:t>
            </a:r>
          </a:p>
          <a:p>
            <a:endParaRPr lang="zh-TW" altLang="en-US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由以上可以看出模型訓練準確度提高，但是預測未知圖片時誤差變大，表示已經過度學習，若要再精準預測則要考慮調整其他參數，而非增加訓練時間。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909925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運算過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：運算三周期，共約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44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小時。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4794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</a:t>
            </a:fld>
            <a:endParaRPr lang="en-US" altLang="zh-CN" sz="1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782" t="32410" r="54331" b="16312"/>
          <a:stretch/>
        </p:blipFill>
        <p:spPr>
          <a:xfrm>
            <a:off x="193592" y="764704"/>
            <a:ext cx="8740536" cy="5616624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第一部分：資料內容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592" y="6093296"/>
            <a:ext cx="79788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272611" y="6268670"/>
            <a:ext cx="164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要預測的變量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3592" y="908720"/>
            <a:ext cx="8626880" cy="5175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012160" y="4581128"/>
            <a:ext cx="225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運用此處參數建立模型，預測缺陷形態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0280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30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51720" y="1187460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預測值對實際值作圖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26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頁圖相比誤差較大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4979987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3349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855908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31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5696" y="760727"/>
            <a:ext cx="6072910" cy="600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63412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855908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32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1680" y="692696"/>
            <a:ext cx="5972025" cy="60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9535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33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683568" y="1412776"/>
            <a:ext cx="849694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Epoch 1/6</a:t>
            </a:r>
          </a:p>
          <a:p>
            <a:r>
              <a:rPr lang="en-US" altLang="zh-TW" sz="1100" dirty="0"/>
              <a:t>235/235 [==============================] - 7525s 32s/step - loss: 0.1100 - </a:t>
            </a:r>
            <a:r>
              <a:rPr lang="en-US" altLang="zh-TW" sz="1100" dirty="0" err="1"/>
              <a:t>mae_months</a:t>
            </a:r>
            <a:r>
              <a:rPr lang="en-US" altLang="zh-TW" sz="1100" dirty="0"/>
              <a:t>: 21.0170 -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: 0.0693 - </a:t>
            </a:r>
            <a:r>
              <a:rPr lang="en-US" altLang="zh-TW" sz="1100" dirty="0" err="1"/>
              <a:t>val_mae_months</a:t>
            </a:r>
            <a:r>
              <a:rPr lang="en-US" altLang="zh-TW" sz="1100" dirty="0"/>
              <a:t>: 16.8291</a:t>
            </a:r>
          </a:p>
          <a:p>
            <a:r>
              <a:rPr lang="en-US" altLang="zh-TW" sz="1100" dirty="0" smtClean="0"/>
              <a:t>Epoch </a:t>
            </a:r>
            <a:r>
              <a:rPr lang="en-US" altLang="zh-TW" sz="1100" dirty="0"/>
              <a:t>00001: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 improved from 0.07636 to 0.06927, saving model to bone_age_weights.best.hdf5</a:t>
            </a:r>
          </a:p>
          <a:p>
            <a:r>
              <a:rPr lang="en-US" altLang="zh-TW" sz="1100" dirty="0"/>
              <a:t>Epoch 2/6</a:t>
            </a:r>
          </a:p>
          <a:p>
            <a:r>
              <a:rPr lang="en-US" altLang="zh-TW" sz="1100" dirty="0"/>
              <a:t>235/235 [==============================] - 7396s 31s/step - loss: 0.0947 - </a:t>
            </a:r>
            <a:r>
              <a:rPr lang="en-US" altLang="zh-TW" sz="1100" dirty="0" err="1"/>
              <a:t>mae_months</a:t>
            </a:r>
            <a:r>
              <a:rPr lang="en-US" altLang="zh-TW" sz="1100" dirty="0"/>
              <a:t>: 19.5161 -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: 0.0692 - </a:t>
            </a:r>
            <a:r>
              <a:rPr lang="en-US" altLang="zh-TW" sz="1100" dirty="0" err="1"/>
              <a:t>val_mae_months</a:t>
            </a:r>
            <a:r>
              <a:rPr lang="en-US" altLang="zh-TW" sz="1100" dirty="0"/>
              <a:t>: 16.4281</a:t>
            </a:r>
          </a:p>
          <a:p>
            <a:r>
              <a:rPr lang="en-US" altLang="zh-TW" sz="1100" dirty="0" smtClean="0"/>
              <a:t>Epoch </a:t>
            </a:r>
            <a:r>
              <a:rPr lang="en-US" altLang="zh-TW" sz="1100" dirty="0"/>
              <a:t>00002: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 improved from 0.06927 to 0.06918, saving model to bone_age_weights.best.hdf5</a:t>
            </a:r>
          </a:p>
          <a:p>
            <a:r>
              <a:rPr lang="en-US" altLang="zh-TW" sz="1100" dirty="0"/>
              <a:t>Epoch 3/6</a:t>
            </a:r>
          </a:p>
          <a:p>
            <a:r>
              <a:rPr lang="en-US" altLang="zh-TW" sz="1100" dirty="0"/>
              <a:t>235/235 [==============================] - 7435s 32s/step - loss: 0.0791 - </a:t>
            </a:r>
            <a:r>
              <a:rPr lang="en-US" altLang="zh-TW" sz="1100" dirty="0" err="1"/>
              <a:t>mae_months</a:t>
            </a:r>
            <a:r>
              <a:rPr lang="en-US" altLang="zh-TW" sz="1100" dirty="0"/>
              <a:t>: 17.7435 -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: 0.0486 - </a:t>
            </a:r>
            <a:r>
              <a:rPr lang="en-US" altLang="zh-TW" sz="1100" dirty="0" err="1"/>
              <a:t>val_mae_months</a:t>
            </a:r>
            <a:r>
              <a:rPr lang="en-US" altLang="zh-TW" sz="1100" dirty="0"/>
              <a:t>: 13.9336</a:t>
            </a:r>
          </a:p>
          <a:p>
            <a:r>
              <a:rPr lang="en-US" altLang="zh-TW" sz="1100" dirty="0" smtClean="0"/>
              <a:t>Epoch </a:t>
            </a:r>
            <a:r>
              <a:rPr lang="en-US" altLang="zh-TW" sz="1100" dirty="0"/>
              <a:t>00003: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 improved from 0.06918 to 0.04864, saving model to bone_age_weights.best.hdf5</a:t>
            </a:r>
          </a:p>
          <a:p>
            <a:r>
              <a:rPr lang="en-US" altLang="zh-TW" sz="1100" dirty="0"/>
              <a:t>Epoch 4/6</a:t>
            </a:r>
          </a:p>
          <a:p>
            <a:r>
              <a:rPr lang="en-US" altLang="zh-TW" sz="1100" dirty="0"/>
              <a:t>235/235 [==============================] - 7487s 32s/step - loss: 0.0720 - </a:t>
            </a:r>
            <a:r>
              <a:rPr lang="en-US" altLang="zh-TW" sz="1100" dirty="0" err="1"/>
              <a:t>mae_months</a:t>
            </a:r>
            <a:r>
              <a:rPr lang="en-US" altLang="zh-TW" sz="1100" dirty="0"/>
              <a:t>: 16.9528 -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: 0.0480 - </a:t>
            </a:r>
            <a:r>
              <a:rPr lang="en-US" altLang="zh-TW" sz="1100" dirty="0" err="1"/>
              <a:t>val_mae_months</a:t>
            </a:r>
            <a:r>
              <a:rPr lang="en-US" altLang="zh-TW" sz="1100" dirty="0"/>
              <a:t>: 13.7648</a:t>
            </a:r>
          </a:p>
          <a:p>
            <a:r>
              <a:rPr lang="en-US" altLang="zh-TW" sz="1100" dirty="0" smtClean="0"/>
              <a:t>Epoch </a:t>
            </a:r>
            <a:r>
              <a:rPr lang="en-US" altLang="zh-TW" sz="1100" dirty="0"/>
              <a:t>00004: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 improved from 0.04864 to 0.04800, saving model to bone_age_weights.best.hdf5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Epoch 5/6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235/235 [==============================] - 7589s 32s/step - loss: 0.0691 - </a:t>
            </a:r>
            <a:r>
              <a:rPr lang="en-US" altLang="zh-TW" sz="1100" dirty="0" err="1">
                <a:solidFill>
                  <a:srgbClr val="FF0000"/>
                </a:solidFill>
              </a:rPr>
              <a:t>mae_months</a:t>
            </a:r>
            <a:r>
              <a:rPr lang="en-US" altLang="zh-TW" sz="1100" dirty="0">
                <a:solidFill>
                  <a:srgbClr val="FF0000"/>
                </a:solidFill>
              </a:rPr>
              <a:t>: 16.6434 - </a:t>
            </a:r>
            <a:r>
              <a:rPr lang="en-US" altLang="zh-TW" sz="1100" dirty="0" err="1">
                <a:solidFill>
                  <a:srgbClr val="FF0000"/>
                </a:solidFill>
              </a:rPr>
              <a:t>val_loss</a:t>
            </a:r>
            <a:r>
              <a:rPr lang="en-US" altLang="zh-TW" sz="1100" dirty="0">
                <a:solidFill>
                  <a:srgbClr val="FF0000"/>
                </a:solidFill>
              </a:rPr>
              <a:t>: 0.0452 - </a:t>
            </a:r>
            <a:r>
              <a:rPr lang="en-US" altLang="zh-TW" sz="1100" dirty="0" err="1">
                <a:solidFill>
                  <a:srgbClr val="FF0000"/>
                </a:solidFill>
              </a:rPr>
              <a:t>val_mae_months</a:t>
            </a:r>
            <a:r>
              <a:rPr lang="en-US" altLang="zh-TW" sz="1100" dirty="0">
                <a:solidFill>
                  <a:srgbClr val="FF0000"/>
                </a:solidFill>
              </a:rPr>
              <a:t>: </a:t>
            </a:r>
            <a:r>
              <a:rPr lang="en-US" altLang="zh-TW" b="1" dirty="0">
                <a:solidFill>
                  <a:srgbClr val="FF0000"/>
                </a:solidFill>
              </a:rPr>
              <a:t>13.2270</a:t>
            </a:r>
          </a:p>
          <a:p>
            <a:r>
              <a:rPr lang="en-US" altLang="zh-TW" sz="1100" dirty="0" smtClean="0">
                <a:solidFill>
                  <a:srgbClr val="FF0000"/>
                </a:solidFill>
              </a:rPr>
              <a:t>Epoch </a:t>
            </a:r>
            <a:r>
              <a:rPr lang="en-US" altLang="zh-TW" sz="1100" dirty="0">
                <a:solidFill>
                  <a:srgbClr val="FF0000"/>
                </a:solidFill>
              </a:rPr>
              <a:t>00005: </a:t>
            </a:r>
            <a:r>
              <a:rPr lang="en-US" altLang="zh-TW" sz="1100" dirty="0" err="1">
                <a:solidFill>
                  <a:srgbClr val="FF0000"/>
                </a:solidFill>
              </a:rPr>
              <a:t>val_loss</a:t>
            </a:r>
            <a:r>
              <a:rPr lang="en-US" altLang="zh-TW" sz="1100" dirty="0">
                <a:solidFill>
                  <a:srgbClr val="FF0000"/>
                </a:solidFill>
              </a:rPr>
              <a:t> improved from 0.04800 to 0.04522, saving model to </a:t>
            </a:r>
            <a:r>
              <a:rPr lang="en-US" altLang="zh-TW" sz="1100" dirty="0" smtClean="0">
                <a:solidFill>
                  <a:srgbClr val="FF0000"/>
                </a:solidFill>
              </a:rPr>
              <a:t>bone_age_weights.best.hdf5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較佳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100" dirty="0"/>
              <a:t>Epoch 6/6</a:t>
            </a:r>
          </a:p>
          <a:p>
            <a:r>
              <a:rPr lang="en-US" altLang="zh-TW" sz="1100" dirty="0"/>
              <a:t>235/235 [==============================] - 7627s 32s/step - loss: 0.0631 - </a:t>
            </a:r>
            <a:r>
              <a:rPr lang="en-US" altLang="zh-TW" sz="1100" dirty="0" err="1"/>
              <a:t>mae_months</a:t>
            </a:r>
            <a:r>
              <a:rPr lang="en-US" altLang="zh-TW" sz="1100" dirty="0"/>
              <a:t>: 15.7876 - </a:t>
            </a:r>
            <a:r>
              <a:rPr lang="en-US" altLang="zh-TW" sz="1100" dirty="0" err="1"/>
              <a:t>val_loss</a:t>
            </a:r>
            <a:r>
              <a:rPr lang="en-US" altLang="zh-TW" sz="1100" dirty="0"/>
              <a:t>: 0.0529 - </a:t>
            </a:r>
            <a:r>
              <a:rPr lang="en-US" altLang="zh-TW" sz="1100" dirty="0" err="1"/>
              <a:t>val_mae_months</a:t>
            </a:r>
            <a:r>
              <a:rPr lang="en-US" altLang="zh-TW" sz="1100" dirty="0"/>
              <a:t>: 14.2945</a:t>
            </a:r>
            <a:endParaRPr lang="zh-TW" altLang="en-US" sz="1100" dirty="0"/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909925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運算過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：運算六周期，共約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小時，採用另一種模型計算。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994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34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909925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將圖片之特徵繪製成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attention map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3" b="8051"/>
          <a:stretch/>
        </p:blipFill>
        <p:spPr>
          <a:xfrm>
            <a:off x="683568" y="1382571"/>
            <a:ext cx="4245166" cy="2109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71" t="9081" b="19577"/>
          <a:stretch/>
        </p:blipFill>
        <p:spPr>
          <a:xfrm>
            <a:off x="4942526" y="1390066"/>
            <a:ext cx="4173157" cy="2141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5" t="4003" b="6847"/>
          <a:stretch/>
        </p:blipFill>
        <p:spPr>
          <a:xfrm>
            <a:off x="683568" y="3780464"/>
            <a:ext cx="4245166" cy="2161175"/>
          </a:xfrm>
          <a:prstGeom prst="rect">
            <a:avLst/>
          </a:prstGeom>
        </p:spPr>
      </p:pic>
      <p:sp>
        <p:nvSpPr>
          <p:cNvPr id="14" name="文字方塊 6"/>
          <p:cNvSpPr txBox="1"/>
          <p:nvPr/>
        </p:nvSpPr>
        <p:spPr>
          <a:xfrm>
            <a:off x="4788024" y="4006805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程式汲取的特徵以直觀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來看與原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圖較相符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，這些案例所預測的值較準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0463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35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909925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將圖片之特徵繪製成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attention map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23"/>
          <a:stretch/>
        </p:blipFill>
        <p:spPr>
          <a:xfrm>
            <a:off x="611561" y="1462635"/>
            <a:ext cx="4266899" cy="2097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4" t="18108" b="12541"/>
          <a:stretch/>
        </p:blipFill>
        <p:spPr>
          <a:xfrm>
            <a:off x="4788024" y="1362205"/>
            <a:ext cx="4432344" cy="2197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60" y="3746325"/>
            <a:ext cx="4266899" cy="2202955"/>
          </a:xfrm>
          <a:prstGeom prst="rect">
            <a:avLst/>
          </a:prstGeom>
        </p:spPr>
      </p:pic>
      <p:sp>
        <p:nvSpPr>
          <p:cNvPr id="14" name="文字方塊 6"/>
          <p:cNvSpPr txBox="1"/>
          <p:nvPr/>
        </p:nvSpPr>
        <p:spPr>
          <a:xfrm>
            <a:off x="4788024" y="4006805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取得之特徵與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圖較比較無相關，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以這樣的特徵去預測所得到之值誤差較大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555767" y="2137691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550868" y="1936831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43799" y="4330462"/>
            <a:ext cx="288032" cy="323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3823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36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19672" y="1187460"/>
            <a:ext cx="617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預測值對實際值作圖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與其他圖相比誤差較小，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13.2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571500"/>
            <a:ext cx="4979534" cy="4763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34088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855908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37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1701"/>
          <a:stretch/>
        </p:blipFill>
        <p:spPr>
          <a:xfrm>
            <a:off x="1691680" y="764704"/>
            <a:ext cx="6264696" cy="5995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9869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8559080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38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399"/>
          <a:stretch/>
        </p:blipFill>
        <p:spPr>
          <a:xfrm>
            <a:off x="1907704" y="836712"/>
            <a:ext cx="6022120" cy="5918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9227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39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第四部分：資料內容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6"/>
          <p:cNvSpPr txBox="1"/>
          <p:nvPr/>
        </p:nvSpPr>
        <p:spPr>
          <a:xfrm>
            <a:off x="634850" y="4283804"/>
            <a:ext cx="789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目標：以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LSTM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法，透過學習其他參數的特徵搭配時間序列，預測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Global_active_power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在不同時間的值。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此範例在營業額對時間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月、季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或是某原物料價隨時間變化上應用廣泛。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34" y="908720"/>
            <a:ext cx="8521766" cy="3246388"/>
          </a:xfrm>
          <a:prstGeom prst="rect">
            <a:avLst/>
          </a:prstGeom>
        </p:spPr>
      </p:pic>
      <p:sp>
        <p:nvSpPr>
          <p:cNvPr id="7" name="矩形 4"/>
          <p:cNvSpPr/>
          <p:nvPr/>
        </p:nvSpPr>
        <p:spPr>
          <a:xfrm rot="5400000">
            <a:off x="536537" y="1919848"/>
            <a:ext cx="3246389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96520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44624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方法簡述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063937" y="836712"/>
            <a:ext cx="3129782" cy="4320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30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數據預整理</a:t>
            </a:r>
            <a:endParaRPr lang="zh-TW" sz="3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54421" y="1808189"/>
            <a:ext cx="2592128" cy="756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數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據分為訓練集和測試集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550485" y="1340767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50485" y="2564903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254421" y="2996951"/>
            <a:ext cx="2592128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訓練集建立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預測模型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550485" y="3933055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54421" y="4365103"/>
            <a:ext cx="2592128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以測試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集帶入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模型測試準確性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550485" y="5301240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254421" y="5589240"/>
            <a:ext cx="2592128" cy="1169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取得一模型，將參數輸入獲得預測值做參考</a:t>
            </a:r>
            <a:endParaRPr lang="zh-TW" sz="2500" kern="100" dirty="0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3544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40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087233"/>
            <a:ext cx="5851058" cy="4213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57491" y="5507940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Global_active_power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對時間做圖，此參數是要預測的對象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83079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41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980728"/>
            <a:ext cx="6768752" cy="46808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67"/>
          <a:stretch/>
        </p:blipFill>
        <p:spPr>
          <a:xfrm>
            <a:off x="3131840" y="5661607"/>
            <a:ext cx="3600400" cy="5040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07704" y="57241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3308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42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6" y="692696"/>
            <a:ext cx="8363707" cy="5622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87530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43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第五部分：資料內容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6"/>
          <p:cNvSpPr txBox="1"/>
          <p:nvPr/>
        </p:nvSpPr>
        <p:spPr>
          <a:xfrm>
            <a:off x="634850" y="4499828"/>
            <a:ext cx="789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目標：以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plotly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套件繪製常用之統計圖表。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308" y="1484784"/>
            <a:ext cx="7994820" cy="27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7851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44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8588" y="1094591"/>
            <a:ext cx="4320480" cy="406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76177" y="5013176"/>
            <a:ext cx="619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將水泥數據中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cement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GB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fly_ash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GB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concrete_compressive_strength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https://plot.ly/~sigmaplot/13.embed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6"/>
          <p:cNvSpPr txBox="1"/>
          <p:nvPr/>
        </p:nvSpPr>
        <p:spPr>
          <a:xfrm>
            <a:off x="611560" y="1094591"/>
            <a:ext cx="99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113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45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76177" y="5157192"/>
            <a:ext cx="619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將水泥數據中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cement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GB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fly_ash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GB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concrete_compressive_strength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做點散佈圖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sigmaplot/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6"/>
          <p:cNvSpPr txBox="1"/>
          <p:nvPr/>
        </p:nvSpPr>
        <p:spPr>
          <a:xfrm>
            <a:off x="611560" y="109459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散佈圖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7555" y="764703"/>
            <a:ext cx="4846958" cy="438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49738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46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3607" y="3861048"/>
            <a:ext cx="6696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將水泥數據中個參數畫成直方圖，可在圖例中點選要選擇之數據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如下圖只顯示部分類別的數據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https://plot.ly/~sigmaplot/19.embed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624" y="764704"/>
            <a:ext cx="754165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5" y="4509120"/>
            <a:ext cx="233533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5308" y="4509120"/>
            <a:ext cx="204882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0926" y="4509120"/>
            <a:ext cx="190516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6"/>
          <p:cNvSpPr txBox="1"/>
          <p:nvPr/>
        </p:nvSpPr>
        <p:spPr>
          <a:xfrm>
            <a:off x="577412" y="7647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直方圖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09777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47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63688" y="5157192"/>
            <a:ext cx="669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可以透過此圖了解數據集各變數基本敘述統計資料及約略資料分佈，並且可以看出離群值。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https://plot.ly/~sigmaplot/27.embed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577412" y="11154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boxplot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 descr="F:\Libraries\reaction\Desktop\Untitled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716601"/>
            <a:ext cx="5616624" cy="344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2200" y="1988840"/>
            <a:ext cx="2699792" cy="223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2071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48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59632" y="4509120"/>
            <a:ext cx="7056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cement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fly_ash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做散佈圖，並以</a:t>
            </a:r>
            <a:r>
              <a:rPr lang="en-GB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concrete_compressive_strength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之數值大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小以顏色深淺做表示。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sigmaplot/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31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577412" y="11154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散佈圖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94591"/>
            <a:ext cx="6764788" cy="339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60240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49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03649" y="5157192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cement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fly_ash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做散佈圖，並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en-GB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concrete_compressive_strength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之數值大小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以元圈大小做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互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sigmaplot/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35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30328"/>
            <a:ext cx="5873970" cy="325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6"/>
          <p:cNvSpPr txBox="1"/>
          <p:nvPr/>
        </p:nvSpPr>
        <p:spPr>
          <a:xfrm>
            <a:off x="577412" y="11154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散佈圖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0240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</a:t>
            </a:fld>
            <a:endParaRPr lang="en-US" altLang="zh-CN" sz="1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591" t="80100" r="67225" b="7651"/>
          <a:stretch/>
        </p:blipFill>
        <p:spPr>
          <a:xfrm>
            <a:off x="638673" y="1240124"/>
            <a:ext cx="8397823" cy="1797949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9697" y="87079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簡單多變數回歸法，準確率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=70%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661" t="79707" r="67265" b="7755"/>
          <a:stretch/>
        </p:blipFill>
        <p:spPr>
          <a:xfrm>
            <a:off x="638671" y="3573216"/>
            <a:ext cx="8389441" cy="18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9697" y="3199441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支援向量機法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(SVM)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，準確率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=76%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7654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50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91680" y="4941168"/>
            <a:ext cx="669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對不同季的營業費用做成長條圖，可透過點選圖表看到詳細數字，在圖例可以選擇該組數據是否顯示。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sigmaplot/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41</a:t>
            </a:r>
            <a:r>
              <a:rPr lang="en-GB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577412" y="11154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長條圖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693" y="1484784"/>
            <a:ext cx="8195420" cy="336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60240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51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91680" y="4941168"/>
            <a:ext cx="669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不同格式的圓餅圖展示，可透過點選圖表看到詳細數字，在圖例可以選擇該組數據是否顯示。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https://plot.ly/~sigmaplot/45.embed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1691680" y="11154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圓餅圖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9792" y="1196752"/>
            <a:ext cx="4441683" cy="15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9791" y="2793228"/>
            <a:ext cx="4485884" cy="159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9265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52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91680" y="4941168"/>
            <a:ext cx="669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兩組數據除了用長條圖表示，其中的關聯性用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間分布圖表示，顏色越深表試關聯性越大，可藉由此圖看出關聯性的差異。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互動網頁版請參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閱</a:t>
            </a:r>
            <a:r>
              <a:rPr lang="en-GB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https://plot.ly/~sigmaplot/49.embed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6"/>
          <p:cNvSpPr txBox="1"/>
          <p:nvPr/>
        </p:nvSpPr>
        <p:spPr>
          <a:xfrm>
            <a:off x="1259632" y="111545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密度分布圖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4937" y="908720"/>
            <a:ext cx="4627782" cy="392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1676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53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第六部分：資料內容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776"/>
          <a:stretch/>
        </p:blipFill>
        <p:spPr>
          <a:xfrm>
            <a:off x="1403648" y="1124744"/>
            <a:ext cx="7056784" cy="324036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rot="10800000">
            <a:off x="7164288" y="4365104"/>
            <a:ext cx="0" cy="64807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059832" y="4365104"/>
            <a:ext cx="0" cy="64807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6"/>
          <p:cNvSpPr txBox="1"/>
          <p:nvPr/>
        </p:nvSpPr>
        <p:spPr>
          <a:xfrm>
            <a:off x="2339751" y="500388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文本之類別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6"/>
          <p:cNvSpPr txBox="1"/>
          <p:nvPr/>
        </p:nvSpPr>
        <p:spPr>
          <a:xfrm>
            <a:off x="6012160" y="5003884"/>
            <a:ext cx="158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以文本之內容預測其類型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372200" y="4365104"/>
            <a:ext cx="0" cy="64807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97581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54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6"/>
          <p:cNvSpPr txBox="1"/>
          <p:nvPr/>
        </p:nvSpPr>
        <p:spPr>
          <a:xfrm>
            <a:off x="827584" y="1916832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1/2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469/469 [==============================] - 56076s 120s/step - loss: 0.4437 -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41.8415 -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2.7369 -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119.4757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00001: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improved from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inf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to 2.73690, saving model to bone_age_weights.best.hdf5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Epoch 2/2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469/469 [==============================] - 26490s 56s/step - loss: 0.2009 -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28.1547 -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val_loss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0.1959 -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val_mae_months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27.7873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6"/>
          <p:cNvSpPr txBox="1"/>
          <p:nvPr/>
        </p:nvSpPr>
        <p:spPr>
          <a:xfrm>
            <a:off x="827584" y="1321045"/>
            <a:ext cx="5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運算過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：運算兩周期，共約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小時。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011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55</a:t>
            </a:fld>
            <a:endParaRPr lang="en-US" altLang="zh-CN" sz="1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3528" y="44624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方法簡述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765" y="1129884"/>
            <a:ext cx="3174164" cy="756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將資料集整理成適當之</a:t>
            </a:r>
            <a:r>
              <a:rPr lang="en-US" altLang="zh-TW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的模式做訓練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799692" y="3501008"/>
            <a:ext cx="0" cy="629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1560" y="4222986"/>
            <a:ext cx="2430230" cy="882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以測試</a:t>
            </a: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集帶入</a:t>
            </a:r>
            <a:endParaRPr lang="en-US" altLang="zh-TW" sz="2500" kern="100" dirty="0" smtClean="0">
              <a:solidFill>
                <a:srgbClr val="000000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en-US" sz="2500" kern="100" dirty="0" smtClean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模型測試準確性</a:t>
            </a:r>
            <a:endParaRPr lang="zh-TW" sz="25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77802" y="4079360"/>
            <a:ext cx="2592128" cy="1169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500" kern="100" dirty="0" smtClean="0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取得一模型，將參數輸入獲得預測之類別做參考</a:t>
            </a:r>
            <a:endParaRPr lang="zh-TW" sz="2500" kern="100" dirty="0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1799692" y="3501008"/>
            <a:ext cx="65167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rot="16200000">
            <a:off x="4176271" y="1377087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rot="16200000">
            <a:off x="3359796" y="4492746"/>
            <a:ext cx="0" cy="359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4407908" y="1196752"/>
            <a:ext cx="4124532" cy="7009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500" kern="1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運用</a:t>
            </a:r>
            <a:r>
              <a:rPr lang="en-US" altLang="zh-TW" sz="2500" kern="100" dirty="0" err="1" smtClean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TextCNN</a:t>
            </a:r>
            <a:r>
              <a:rPr lang="zh-TW" altLang="en-US" sz="2500" kern="1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GB" altLang="zh-TW" sz="2500" dirty="0">
                <a:solidFill>
                  <a:schemeClr val="tx1"/>
                </a:solidFill>
              </a:rPr>
              <a:t>Bidirectional </a:t>
            </a:r>
            <a:r>
              <a:rPr lang="en-GB" altLang="zh-TW" sz="2500" dirty="0" smtClean="0">
                <a:solidFill>
                  <a:schemeClr val="tx1"/>
                </a:solidFill>
              </a:rPr>
              <a:t>GRU</a:t>
            </a:r>
            <a:r>
              <a:rPr lang="zh-TW" altLang="en-US" sz="2500" kern="1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模</a:t>
            </a:r>
            <a:r>
              <a:rPr lang="zh-TW" altLang="en-US" sz="2500" kern="1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型</a:t>
            </a:r>
            <a:endParaRPr lang="zh-TW" sz="2500" kern="100" dirty="0">
              <a:solidFill>
                <a:schemeClr val="tx1"/>
              </a:solidFill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" name="左大括弧 30"/>
          <p:cNvSpPr/>
          <p:nvPr/>
        </p:nvSpPr>
        <p:spPr>
          <a:xfrm>
            <a:off x="3995936" y="2089898"/>
            <a:ext cx="201455" cy="877565"/>
          </a:xfrm>
          <a:prstGeom prst="leftBrace">
            <a:avLst>
              <a:gd name="adj1" fmla="val 94982"/>
              <a:gd name="adj2" fmla="val 50000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4139952" y="206701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擷取各圖的特徵做為變數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建立適當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選擇適當參數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激發函數、優化器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34" name="直線接點 33"/>
          <p:cNvCxnSpPr/>
          <p:nvPr/>
        </p:nvCxnSpPr>
        <p:spPr>
          <a:xfrm>
            <a:off x="8316416" y="1556791"/>
            <a:ext cx="0" cy="1944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23653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6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59697" y="73245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決策樹法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20898" t="10206" r="21123" b="14276"/>
          <a:stretch/>
        </p:blipFill>
        <p:spPr>
          <a:xfrm>
            <a:off x="1259632" y="1145671"/>
            <a:ext cx="7272808" cy="532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98863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7</a:t>
            </a:fld>
            <a:endParaRPr lang="en-US" altLang="zh-CN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99" t="79738" r="67041" b="7478"/>
          <a:stretch/>
        </p:blipFill>
        <p:spPr>
          <a:xfrm>
            <a:off x="643521" y="1205717"/>
            <a:ext cx="8384592" cy="1863243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9697" y="83671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決策樹法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，準確率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=70%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23" y="3624850"/>
            <a:ext cx="8365690" cy="18203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9697" y="32555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隨機森林法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，準確率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=80%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4126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8</a:t>
            </a:fld>
            <a:endParaRPr lang="en-US" altLang="zh-CN" sz="14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9697" y="69269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類神經網路法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63688" y="6052646"/>
            <a:ext cx="604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此部分用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撰寫，</a:t>
            </a:r>
            <a:r>
              <a:rPr lang="en-US" altLang="zh-TW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在類神經網路語法齊全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28" y="863189"/>
            <a:ext cx="5319934" cy="50860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20486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5"/>
          <p:cNvSpPr txBox="1">
            <a:spLocks/>
          </p:cNvSpPr>
          <p:nvPr/>
        </p:nvSpPr>
        <p:spPr>
          <a:xfrm>
            <a:off x="6894513" y="6525344"/>
            <a:ext cx="2133600" cy="476250"/>
          </a:xfrm>
          <a:prstGeom prst="rect">
            <a:avLst/>
          </a:prstGeom>
          <a:noFill/>
        </p:spPr>
        <p:txBody>
          <a:bodyPr/>
          <a:lstStyle>
            <a:defPPr>
              <a:defRPr lang="zh-TW"/>
            </a:defPPr>
            <a:lvl1pPr marL="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lang="zh-TW" sz="16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fld id="{81EFE6CA-16D5-4361-B56D-AD51C5F63E6B}" type="slidenum">
              <a:rPr lang="en-US" altLang="zh-CN" sz="1400" smtClean="0"/>
              <a:pPr eaLnBrk="1" hangingPunct="1"/>
              <a:t>9</a:t>
            </a:fld>
            <a:endParaRPr lang="en-US" altLang="zh-CN" sz="14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3528" y="14471"/>
            <a:ext cx="861060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/>
            <a:r>
              <a:rPr lang="zh-TW" altLang="en-US" sz="4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預測結</a:t>
            </a:r>
            <a:r>
              <a:rPr lang="zh-TW" altLang="en-US" sz="4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果</a:t>
            </a:r>
            <a:endParaRPr lang="en-US" altLang="zh-TW" sz="4400" dirty="0" smtClean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59697" y="73245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7169" t="14000" r="23219" b="14601"/>
          <a:stretch/>
        </p:blipFill>
        <p:spPr>
          <a:xfrm>
            <a:off x="1547664" y="732456"/>
            <a:ext cx="6951247" cy="5627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76626" y="2204864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此圖表示哪一種參數對於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要預測的變量影響較大，</a:t>
            </a:r>
            <a:endParaRPr lang="en-US" altLang="zh-TW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數字越大表示影響越深。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7931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heme/theme1.xml><?xml version="1.0" encoding="utf-8"?>
<a:theme xmlns:a="http://schemas.openxmlformats.org/drawingml/2006/main" name="訓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2617</Words>
  <Application>Microsoft Office PowerPoint</Application>
  <PresentationFormat>On-screen Show (4:3)</PresentationFormat>
  <Paragraphs>364</Paragraphs>
  <Slides>55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訓練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2013-12-06T02:35:17Z</dcterms:created>
  <dcterms:modified xsi:type="dcterms:W3CDTF">2018-09-09T10:58:58Z</dcterms:modified>
</cp:coreProperties>
</file>